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4" r:id="rId4"/>
    <p:sldId id="258" r:id="rId5"/>
    <p:sldId id="265" r:id="rId6"/>
    <p:sldId id="266" r:id="rId7"/>
    <p:sldId id="267" r:id="rId8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3" userDrawn="1">
          <p15:clr>
            <a:srgbClr val="A4A3A4"/>
          </p15:clr>
        </p15:guide>
        <p15:guide id="2" pos="2812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orient="horz" pos="3628" userDrawn="1">
          <p15:clr>
            <a:srgbClr val="A4A3A4"/>
          </p15:clr>
        </p15:guide>
        <p15:guide id="6" orient="horz" pos="1814" userDrawn="1">
          <p15:clr>
            <a:srgbClr val="A4A3A4"/>
          </p15:clr>
        </p15:guide>
        <p15:guide id="7" orient="horz" pos="4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4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4660"/>
  </p:normalViewPr>
  <p:slideViewPr>
    <p:cSldViewPr snapToGrid="0">
      <p:cViewPr varScale="1">
        <p:scale>
          <a:sx n="95" d="100"/>
          <a:sy n="95" d="100"/>
        </p:scale>
        <p:origin x="2696" y="200"/>
      </p:cViewPr>
      <p:guideLst>
        <p:guide orient="horz" pos="5443"/>
        <p:guide pos="2812"/>
        <p:guide pos="2857"/>
        <p:guide orient="horz" pos="3628"/>
        <p:guide orient="horz" pos="1814"/>
        <p:guide orient="horz" pos="43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D103-C111-43F5-BC43-AEF715DA551C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CF49-91E0-4ADA-B076-176C722C8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1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CF49-91E0-4ADA-B076-176C722C89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6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CF49-91E0-4ADA-B076-176C722C89F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9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CF49-91E0-4ADA-B076-176C722C89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1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CF49-91E0-4ADA-B076-176C722C89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9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CF49-91E0-4ADA-B076-176C722C89F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9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3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8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40F3-2514-47CC-A88B-68736DF36282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2B47-F78B-4EC0-A354-6C39BB0D6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streetrecord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okings@recordsbar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0336E8F-77E2-4EE7-824E-85088087180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person, building, nature, fir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1FA324B-BE68-4923-9EE6-08A37298CF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EEC02-F8EF-482E-90E6-89D49BAA024C}"/>
              </a:ext>
            </a:extLst>
          </p:cNvPr>
          <p:cNvSpPr txBox="1"/>
          <p:nvPr/>
        </p:nvSpPr>
        <p:spPr>
          <a:xfrm>
            <a:off x="2022432" y="5889811"/>
            <a:ext cx="495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Gotham Light" pitchFamily="50" charset="0"/>
              </a:rPr>
              <a:t>CELEBRATE CHRISTMAS WITH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A83CB-9ECB-431D-AB92-40BB3BABFF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808" y="5765633"/>
            <a:ext cx="5391923" cy="21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1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dancing in a room with a group of people&#10;&#10;Description automatically generated with low confidence">
            <a:extLst>
              <a:ext uri="{FF2B5EF4-FFF2-40B4-BE49-F238E27FC236}">
                <a16:creationId xmlns:a16="http://schemas.microsoft.com/office/drawing/2014/main" id="{6A7CB5D7-52BE-7B7F-B432-978E14F5B4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98" y="4541098"/>
            <a:ext cx="4458439" cy="4458439"/>
          </a:xfrm>
          <a:prstGeom prst="rect">
            <a:avLst/>
          </a:prstGeom>
        </p:spPr>
      </p:pic>
      <p:pic>
        <p:nvPicPr>
          <p:cNvPr id="6" name="Picture 5" descr="A person holding a beer bottle on a table&#10;&#10;Description automatically generated">
            <a:extLst>
              <a:ext uri="{FF2B5EF4-FFF2-40B4-BE49-F238E27FC236}">
                <a16:creationId xmlns:a16="http://schemas.microsoft.com/office/drawing/2014/main" id="{D9596B21-B8CB-47BF-BB08-6865485DEE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5489"/>
            <a:ext cx="4465347" cy="4464051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8863B6-4E95-4C4E-BC92-7A762AA71B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74D5DF3-2334-41AD-8EA9-D2A2C9C970E2}"/>
              </a:ext>
            </a:extLst>
          </p:cNvPr>
          <p:cNvSpPr/>
          <p:nvPr/>
        </p:nvSpPr>
        <p:spPr>
          <a:xfrm>
            <a:off x="4546618" y="-5610"/>
            <a:ext cx="4464050" cy="4464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DE7D5-BA38-45E9-B591-9855F4C4148C}"/>
              </a:ext>
            </a:extLst>
          </p:cNvPr>
          <p:cNvSpPr/>
          <p:nvPr/>
        </p:nvSpPr>
        <p:spPr>
          <a:xfrm>
            <a:off x="5060565" y="74100"/>
            <a:ext cx="3728871" cy="4302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Want your Christmas party to sleigh this year? Leave it to our team to organise your best Christmas party yet.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With both private and open areas, we can help host any size and any style of festive knees-up.</a:t>
            </a:r>
          </a:p>
          <a:p>
            <a:pPr algn="ctr">
              <a:tabLst>
                <a:tab pos="4210050" algn="l"/>
              </a:tabLst>
            </a:pPr>
            <a:endParaRPr lang="en-GB" sz="1600" b="1" dirty="0">
              <a:latin typeface="Gotham Light" pitchFamily="50" charset="0"/>
            </a:endParaRP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There’s snow party like an </a:t>
            </a:r>
          </a:p>
          <a:p>
            <a:pPr algn="ctr">
              <a:tabLst>
                <a:tab pos="4210050" algn="l"/>
              </a:tabLst>
            </a:pPr>
            <a:r>
              <a:rPr lang="en-GB" sz="1600" b="1" dirty="0">
                <a:latin typeface="Gotham Light" pitchFamily="50" charset="0"/>
              </a:rPr>
              <a:t>Old Street Records party.</a:t>
            </a:r>
          </a:p>
        </p:txBody>
      </p:sp>
      <p:pic>
        <p:nvPicPr>
          <p:cNvPr id="9" name="Picture 8" descr="A group of people on a stage&#10;&#10;Description automatically generated">
            <a:extLst>
              <a:ext uri="{FF2B5EF4-FFF2-40B4-BE49-F238E27FC236}">
                <a16:creationId xmlns:a16="http://schemas.microsoft.com/office/drawing/2014/main" id="{A6772C4B-2B9E-40F4-9E81-FB116CFB0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86" y="-5649"/>
            <a:ext cx="4461531" cy="4461531"/>
          </a:xfrm>
          <a:prstGeom prst="rect">
            <a:avLst/>
          </a:prstGeom>
        </p:spPr>
      </p:pic>
      <p:pic>
        <p:nvPicPr>
          <p:cNvPr id="11" name="Picture 10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FDEC710-4F4C-13AB-E6F8-D9F25DE2DD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49"/>
            <a:ext cx="4465347" cy="4461531"/>
          </a:xfrm>
          <a:prstGeom prst="rect">
            <a:avLst/>
          </a:prstGeom>
        </p:spPr>
      </p:pic>
      <p:pic>
        <p:nvPicPr>
          <p:cNvPr id="13" name="Picture 12" descr="A person wearing a santa hat&#10;&#10;Description automatically generated with medium confidence">
            <a:extLst>
              <a:ext uri="{FF2B5EF4-FFF2-40B4-BE49-F238E27FC236}">
                <a16:creationId xmlns:a16="http://schemas.microsoft.com/office/drawing/2014/main" id="{FDFE9F61-3300-51B2-889B-7B0620EB23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485" y="4535486"/>
            <a:ext cx="4464051" cy="4464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AD420-1FFC-7008-9646-A1DF99A993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520" y="4532928"/>
            <a:ext cx="4458439" cy="44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5C4802B-FAEB-40DA-9450-4B3E1E945CE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5A95097-B512-4676-AD9F-74E31F6FE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40425"/>
            <a:ext cx="4464051" cy="3058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014E29-C82D-4417-B876-5BF7897B9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94" y="2951163"/>
            <a:ext cx="4466344" cy="2916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1DC8C4-A384-4898-9F1C-0FC615FAA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3647"/>
            <a:ext cx="4471179" cy="2893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40011B-C850-460E-9D47-745C623F61AB}"/>
              </a:ext>
            </a:extLst>
          </p:cNvPr>
          <p:cNvSpPr/>
          <p:nvPr/>
        </p:nvSpPr>
        <p:spPr>
          <a:xfrm>
            <a:off x="4557088" y="-20470"/>
            <a:ext cx="4442449" cy="58674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3600" b="1" spc="600" dirty="0">
              <a:solidFill>
                <a:schemeClr val="bg1"/>
              </a:solidFill>
              <a:latin typeface="Bello Pro" panose="02000505020000020003" pitchFamily="50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908DF3-05B8-42EC-0907-3BDACB8B7E49}"/>
              </a:ext>
            </a:extLst>
          </p:cNvPr>
          <p:cNvGrpSpPr/>
          <p:nvPr/>
        </p:nvGrpSpPr>
        <p:grpSpPr>
          <a:xfrm>
            <a:off x="4576291" y="663665"/>
            <a:ext cx="4463069" cy="4574995"/>
            <a:chOff x="4542516" y="391861"/>
            <a:chExt cx="4474689" cy="45749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E15FDF-EEF4-4292-8D99-83CC2CF0C36B}"/>
                </a:ext>
              </a:extLst>
            </p:cNvPr>
            <p:cNvSpPr txBox="1"/>
            <p:nvPr/>
          </p:nvSpPr>
          <p:spPr>
            <a:xfrm>
              <a:off x="4557088" y="391861"/>
              <a:ext cx="4460117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Areas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382B34-5B52-4842-8385-5481235DBE2D}"/>
                </a:ext>
              </a:extLst>
            </p:cNvPr>
            <p:cNvSpPr txBox="1"/>
            <p:nvPr/>
          </p:nvSpPr>
          <p:spPr>
            <a:xfrm>
              <a:off x="4542516" y="1150427"/>
              <a:ext cx="4466344" cy="3816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Bold" pitchFamily="50" charset="0"/>
                </a:rPr>
                <a:t>Booth Spaces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Light" pitchFamily="50" charset="0"/>
                </a:rPr>
                <a:t>10 </a:t>
              </a:r>
              <a:r>
                <a:rPr lang="en-GB" sz="1600" b="1">
                  <a:solidFill>
                    <a:schemeClr val="bg1"/>
                  </a:solidFill>
                  <a:latin typeface="Gotham Light" pitchFamily="50" charset="0"/>
                </a:rPr>
                <a:t>– 60 </a:t>
              </a:r>
              <a:r>
                <a:rPr lang="en-GB" sz="1600" b="1" dirty="0">
                  <a:solidFill>
                    <a:schemeClr val="bg1"/>
                  </a:solidFill>
                  <a:latin typeface="Gotham Light" pitchFamily="50" charset="0"/>
                </a:rPr>
                <a:t>people</a:t>
              </a: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Bold" pitchFamily="50" charset="0"/>
                </a:rPr>
                <a:t>Basement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Light" pitchFamily="50" charset="0"/>
                </a:rPr>
                <a:t>150 people</a:t>
              </a: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Bold" pitchFamily="50" charset="0"/>
                </a:rPr>
                <a:t>Ground Floor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Light" pitchFamily="50" charset="0"/>
                </a:rPr>
                <a:t>230 people</a:t>
              </a: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endParaRPr lang="en-GB" sz="1600" b="1" dirty="0">
                <a:solidFill>
                  <a:schemeClr val="bg1"/>
                </a:solidFill>
                <a:latin typeface="Gotham Light" pitchFamily="50" charset="0"/>
              </a:endParaRP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Bold" pitchFamily="50" charset="0"/>
                </a:rPr>
                <a:t>Full Venue </a:t>
              </a:r>
            </a:p>
            <a:p>
              <a:pPr algn="ctr">
                <a:tabLst>
                  <a:tab pos="421005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Gotham Light" pitchFamily="50" charset="0"/>
                </a:rPr>
                <a:t>350 people</a:t>
              </a:r>
            </a:p>
            <a:p>
              <a:pPr algn="ctr">
                <a:tabLst>
                  <a:tab pos="4210050" algn="l"/>
                </a:tabLst>
              </a:pPr>
              <a:endParaRPr lang="en-GB" b="1" dirty="0">
                <a:solidFill>
                  <a:schemeClr val="bg1"/>
                </a:solidFill>
                <a:latin typeface="Gotham Light" pitchFamily="50" charset="0"/>
              </a:endParaRPr>
            </a:p>
          </p:txBody>
        </p:sp>
      </p:grpSp>
      <p:pic>
        <p:nvPicPr>
          <p:cNvPr id="5" name="Picture 4" descr="A picture containing indoor, floor, room&#10;&#10;Description automatically generated">
            <a:extLst>
              <a:ext uri="{FF2B5EF4-FFF2-40B4-BE49-F238E27FC236}">
                <a16:creationId xmlns:a16="http://schemas.microsoft.com/office/drawing/2014/main" id="{349DEE6A-6879-B41B-CF44-7F4B1BA138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646"/>
            <a:ext cx="4442451" cy="2891784"/>
          </a:xfrm>
          <a:prstGeom prst="rect">
            <a:avLst/>
          </a:prstGeom>
        </p:spPr>
      </p:pic>
      <p:pic>
        <p:nvPicPr>
          <p:cNvPr id="10" name="Picture 9" descr="A picture containing text, building, night, city&#10;&#10;Description automatically generated">
            <a:extLst>
              <a:ext uri="{FF2B5EF4-FFF2-40B4-BE49-F238E27FC236}">
                <a16:creationId xmlns:a16="http://schemas.microsoft.com/office/drawing/2014/main" id="{A764B8B4-602B-710B-679B-E585525415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38838"/>
            <a:ext cx="4461653" cy="3037701"/>
          </a:xfrm>
          <a:prstGeom prst="rect">
            <a:avLst/>
          </a:prstGeom>
        </p:spPr>
      </p:pic>
      <p:pic>
        <p:nvPicPr>
          <p:cNvPr id="17" name="Picture 16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8CF9B119-D755-4DC2-3DE5-DE08B1C913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090" y="5939396"/>
            <a:ext cx="444244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erson, woman, holding, indoor&#10;&#10;Description automatically generated">
            <a:extLst>
              <a:ext uri="{FF2B5EF4-FFF2-40B4-BE49-F238E27FC236}">
                <a16:creationId xmlns:a16="http://schemas.microsoft.com/office/drawing/2014/main" id="{C5139C0D-A569-45A1-AAFC-2C97CA53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1"/>
            <a:ext cx="8999538" cy="90091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F4C700-7132-4612-BA1B-A4F616AFD31A}"/>
              </a:ext>
            </a:extLst>
          </p:cNvPr>
          <p:cNvSpPr/>
          <p:nvPr/>
        </p:nvSpPr>
        <p:spPr>
          <a:xfrm>
            <a:off x="5858057" y="247961"/>
            <a:ext cx="2224431" cy="80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dirty="0">
                <a:solidFill>
                  <a:schemeClr val="bg1"/>
                </a:solidFill>
                <a:latin typeface="Bello Pro" panose="02000505020000020003" pitchFamily="50" charset="0"/>
              </a:rPr>
              <a:t>Packages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564FF-D4A5-9BDE-99C7-98A14FA3FA97}"/>
              </a:ext>
            </a:extLst>
          </p:cNvPr>
          <p:cNvGrpSpPr/>
          <p:nvPr/>
        </p:nvGrpSpPr>
        <p:grpSpPr>
          <a:xfrm>
            <a:off x="5239246" y="1047518"/>
            <a:ext cx="3511060" cy="2122662"/>
            <a:chOff x="5229971" y="1129366"/>
            <a:chExt cx="3625086" cy="20762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5229971" y="1129366"/>
              <a:ext cx="3480606" cy="2076264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DE0FB4-797C-4334-92E3-C3A1BDA68D56}"/>
                </a:ext>
              </a:extLst>
            </p:cNvPr>
            <p:cNvSpPr txBox="1"/>
            <p:nvPr/>
          </p:nvSpPr>
          <p:spPr>
            <a:xfrm>
              <a:off x="5625094" y="1308492"/>
              <a:ext cx="269035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At The X-Mas Party Hop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£115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5269936" y="2534629"/>
              <a:ext cx="358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01C3E-3133-4365-4759-686F22F1F1D3}"/>
              </a:ext>
            </a:extLst>
          </p:cNvPr>
          <p:cNvGrpSpPr/>
          <p:nvPr/>
        </p:nvGrpSpPr>
        <p:grpSpPr>
          <a:xfrm>
            <a:off x="5241201" y="5847370"/>
            <a:ext cx="3511060" cy="2326712"/>
            <a:chOff x="5241054" y="6139572"/>
            <a:chExt cx="3614003" cy="22839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5241054" y="6139572"/>
              <a:ext cx="3480606" cy="228399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636178" y="6318699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Let It Snow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£300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5252139" y="7298045"/>
              <a:ext cx="35740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4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24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C25A2F-6765-4B74-9DCE-A958AF636CF5}"/>
                </a:ext>
              </a:extLst>
            </p:cNvPr>
            <p:cNvSpPr txBox="1"/>
            <p:nvPr/>
          </p:nvSpPr>
          <p:spPr>
            <a:xfrm>
              <a:off x="5343998" y="8036709"/>
              <a:ext cx="35110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bg1"/>
                  </a:solidFill>
                  <a:latin typeface="Gotham Light" pitchFamily="50" charset="0"/>
                </a:rPr>
                <a:t>*T&amp;Cs apply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61C29F-27D2-3236-F4BE-04D2F5CC08EE}"/>
              </a:ext>
            </a:extLst>
          </p:cNvPr>
          <p:cNvGrpSpPr/>
          <p:nvPr/>
        </p:nvGrpSpPr>
        <p:grpSpPr>
          <a:xfrm>
            <a:off x="5218256" y="3527039"/>
            <a:ext cx="3412000" cy="1945459"/>
            <a:chOff x="5229971" y="3636517"/>
            <a:chExt cx="3511059" cy="19454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C606DD-CCA9-47E3-AC59-D0F63079304E}"/>
                </a:ext>
              </a:extLst>
            </p:cNvPr>
            <p:cNvSpPr/>
            <p:nvPr/>
          </p:nvSpPr>
          <p:spPr>
            <a:xfrm>
              <a:off x="5229971" y="3636517"/>
              <a:ext cx="3480606" cy="1945459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0CE0DE-DDA8-423E-8D78-4A2363D30C0D}"/>
                </a:ext>
              </a:extLst>
            </p:cNvPr>
            <p:cNvSpPr txBox="1"/>
            <p:nvPr/>
          </p:nvSpPr>
          <p:spPr>
            <a:xfrm>
              <a:off x="5625094" y="3815644"/>
              <a:ext cx="26903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err="1">
                  <a:solidFill>
                    <a:schemeClr val="bg1"/>
                  </a:solidFill>
                  <a:latin typeface="Bello Pro" panose="02000505020000020003" pitchFamily="50" charset="0"/>
                </a:rPr>
                <a:t>Rockin</a:t>
              </a:r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’ Around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£180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5A2EE0-FB0E-4384-9858-CF3E72BC8734}"/>
                </a:ext>
              </a:extLst>
            </p:cNvPr>
            <p:cNvSpPr txBox="1"/>
            <p:nvPr/>
          </p:nvSpPr>
          <p:spPr>
            <a:xfrm>
              <a:off x="5229971" y="4615863"/>
              <a:ext cx="3511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2 x Prosecco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12 x Beer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6 x Pizza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66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dancing in a bar&#10;&#10;Description automatically generated">
            <a:extLst>
              <a:ext uri="{FF2B5EF4-FFF2-40B4-BE49-F238E27FC236}">
                <a16:creationId xmlns:a16="http://schemas.microsoft.com/office/drawing/2014/main" id="{101E8F77-B0C0-7638-2AC5-64D810C2E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F719C5-39DD-17AF-09CC-A901DCA8DD59}"/>
              </a:ext>
            </a:extLst>
          </p:cNvPr>
          <p:cNvGrpSpPr/>
          <p:nvPr/>
        </p:nvGrpSpPr>
        <p:grpSpPr>
          <a:xfrm>
            <a:off x="4742841" y="5832885"/>
            <a:ext cx="4256697" cy="2158180"/>
            <a:chOff x="4840941" y="3631993"/>
            <a:chExt cx="4256697" cy="215818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46AD6-2374-4735-974C-35B9E5C80346}"/>
                </a:ext>
              </a:extLst>
            </p:cNvPr>
            <p:cNvSpPr/>
            <p:nvPr/>
          </p:nvSpPr>
          <p:spPr>
            <a:xfrm>
              <a:off x="4840941" y="3631993"/>
              <a:ext cx="4004906" cy="215818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150C8D-37A5-46F7-A065-7FBAC5F37E13}"/>
                </a:ext>
              </a:extLst>
            </p:cNvPr>
            <p:cNvSpPr txBox="1"/>
            <p:nvPr/>
          </p:nvSpPr>
          <p:spPr>
            <a:xfrm>
              <a:off x="5224810" y="3814470"/>
              <a:ext cx="30956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Bottled Cocktails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£65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Gotham Bold" pitchFamily="50" charset="0"/>
                </a:rPr>
                <a:t>Serves 12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BC9C1E-E694-4E0A-B8C5-B8121CB7B405}"/>
                </a:ext>
              </a:extLst>
            </p:cNvPr>
            <p:cNvSpPr txBox="1"/>
            <p:nvPr/>
          </p:nvSpPr>
          <p:spPr>
            <a:xfrm>
              <a:off x="4985228" y="4889105"/>
              <a:ext cx="41124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Pornstar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Martini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Mango-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ho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-</a:t>
              </a:r>
              <a:r>
                <a:rPr lang="en-GB" sz="1400" dirty="0" err="1">
                  <a:solidFill>
                    <a:schemeClr val="bg1"/>
                  </a:solidFill>
                  <a:latin typeface="Gotham Light" pitchFamily="50" charset="0"/>
                </a:rPr>
                <a:t>ho</a:t>
              </a: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 (&amp; Passionfruit Daiquiri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Records Winter Punch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D5B5A4-2453-C3C7-3BC9-F529F2FCABC1}"/>
              </a:ext>
            </a:extLst>
          </p:cNvPr>
          <p:cNvGrpSpPr/>
          <p:nvPr/>
        </p:nvGrpSpPr>
        <p:grpSpPr>
          <a:xfrm>
            <a:off x="4742841" y="3277877"/>
            <a:ext cx="4004906" cy="2080000"/>
            <a:chOff x="4840941" y="1129366"/>
            <a:chExt cx="4004906" cy="2080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37048-40C2-4E3F-A8F7-AA723BCF8BA8}"/>
                </a:ext>
              </a:extLst>
            </p:cNvPr>
            <p:cNvSpPr/>
            <p:nvPr/>
          </p:nvSpPr>
          <p:spPr>
            <a:xfrm>
              <a:off x="4840941" y="1129366"/>
              <a:ext cx="4004906" cy="20800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endParaRPr lang="en-GB" sz="2200" b="1" dirty="0">
                <a:latin typeface="Bello Pro" panose="02000505020000020003" pitchFamily="50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09DCA5-E402-4224-9BDF-8D63B0940747}"/>
                </a:ext>
              </a:extLst>
            </p:cNvPr>
            <p:cNvSpPr txBox="1"/>
            <p:nvPr/>
          </p:nvSpPr>
          <p:spPr>
            <a:xfrm>
              <a:off x="4985228" y="1989620"/>
              <a:ext cx="3860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Pizza Party: 6 Pizza £55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Prosecco Pack: 2 Prosecco £70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House Wine Bundle: 2 Bottles £40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421005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Gotham Light" pitchFamily="50" charset="0"/>
                </a:rPr>
                <a:t>Camden Beer Bucket: 12 Bottles £65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F4C700-7132-4612-BA1B-A4F616AFD31A}"/>
                </a:ext>
              </a:extLst>
            </p:cNvPr>
            <p:cNvSpPr/>
            <p:nvPr/>
          </p:nvSpPr>
          <p:spPr>
            <a:xfrm>
              <a:off x="5778032" y="1300514"/>
              <a:ext cx="2224431" cy="80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4210050" algn="l"/>
                </a:tabLst>
              </a:pPr>
              <a:r>
                <a:rPr lang="en-GB" sz="3200" dirty="0">
                  <a:solidFill>
                    <a:schemeClr val="bg1"/>
                  </a:solidFill>
                  <a:latin typeface="Bello Pro" panose="02000505020000020003" pitchFamily="50" charset="0"/>
                </a:rPr>
                <a:t>Bundles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1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posing for a picture with a christmas tree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86FD246D-B88E-4DA6-AEE8-EDB75AF13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54068" cy="89995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20E13F8-BE23-4406-AF22-893DEE9F0507}"/>
              </a:ext>
            </a:extLst>
          </p:cNvPr>
          <p:cNvSpPr/>
          <p:nvPr/>
        </p:nvSpPr>
        <p:spPr>
          <a:xfrm>
            <a:off x="6128225" y="5775308"/>
            <a:ext cx="2691925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1824E-6DEE-4A9A-97CA-8F861DFF51FD}"/>
              </a:ext>
            </a:extLst>
          </p:cNvPr>
          <p:cNvSpPr/>
          <p:nvPr/>
        </p:nvSpPr>
        <p:spPr>
          <a:xfrm>
            <a:off x="1454606" y="4843589"/>
            <a:ext cx="6344855" cy="8062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r>
              <a:rPr lang="en-GB" sz="3200" spc="200" dirty="0">
                <a:solidFill>
                  <a:schemeClr val="bg1"/>
                </a:solidFill>
                <a:latin typeface="Bello Pro" panose="02000505020000020003" pitchFamily="50" charset="0"/>
              </a:rPr>
              <a:t>For Private Parties That Want To Get Extra Merry…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BD0B1-9750-4018-A12E-363DD6D7DA24}"/>
              </a:ext>
            </a:extLst>
          </p:cNvPr>
          <p:cNvSpPr txBox="1"/>
          <p:nvPr/>
        </p:nvSpPr>
        <p:spPr>
          <a:xfrm>
            <a:off x="6145601" y="5991958"/>
            <a:ext cx="269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Something </a:t>
            </a:r>
          </a:p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Else?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36731E-F2B3-47B7-ABE7-CAF95F349573}"/>
              </a:ext>
            </a:extLst>
          </p:cNvPr>
          <p:cNvSpPr/>
          <p:nvPr/>
        </p:nvSpPr>
        <p:spPr>
          <a:xfrm>
            <a:off x="3167064" y="5770613"/>
            <a:ext cx="2665412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D0BA96-0E42-49F3-9924-E2163A265883}"/>
              </a:ext>
            </a:extLst>
          </p:cNvPr>
          <p:cNvSpPr/>
          <p:nvPr/>
        </p:nvSpPr>
        <p:spPr>
          <a:xfrm>
            <a:off x="195655" y="5771872"/>
            <a:ext cx="2692081" cy="288594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10050" algn="l"/>
              </a:tabLst>
            </a:pPr>
            <a:endParaRPr lang="en-GB" sz="2200" b="1" dirty="0">
              <a:latin typeface="Bello Pro" panose="02000505020000020003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3D0F6D-2E64-4BED-A58D-539C498C5E13}"/>
              </a:ext>
            </a:extLst>
          </p:cNvPr>
          <p:cNvSpPr txBox="1"/>
          <p:nvPr/>
        </p:nvSpPr>
        <p:spPr>
          <a:xfrm>
            <a:off x="214305" y="5991957"/>
            <a:ext cx="267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Live </a:t>
            </a:r>
          </a:p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Music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9ECB77-5A7F-4EE0-8192-1C1DEA366029}"/>
              </a:ext>
            </a:extLst>
          </p:cNvPr>
          <p:cNvSpPr txBox="1"/>
          <p:nvPr/>
        </p:nvSpPr>
        <p:spPr>
          <a:xfrm>
            <a:off x="417212" y="7037202"/>
            <a:ext cx="2230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Have a chat with our elves to get the right live act or DJ for you, ensuring the dance floor is pumping all night long.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4B6F9-EAB7-4118-8E20-A5E3C9F906E8}"/>
              </a:ext>
            </a:extLst>
          </p:cNvPr>
          <p:cNvSpPr txBox="1"/>
          <p:nvPr/>
        </p:nvSpPr>
        <p:spPr>
          <a:xfrm>
            <a:off x="3183485" y="5991957"/>
            <a:ext cx="264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2800" dirty="0">
                <a:solidFill>
                  <a:schemeClr val="bg1"/>
                </a:solidFill>
                <a:latin typeface="Bello Pro" panose="02000505020000020003" pitchFamily="50" charset="0"/>
              </a:rPr>
              <a:t>Presentation / Quiz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F957E-2FBA-446B-9468-62DDF54946D9}"/>
              </a:ext>
            </a:extLst>
          </p:cNvPr>
          <p:cNvSpPr txBox="1"/>
          <p:nvPr/>
        </p:nvSpPr>
        <p:spPr>
          <a:xfrm>
            <a:off x="3342773" y="7144921"/>
            <a:ext cx="2313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Take advantage of our audio/visual equipment. Perfect for speeches, award presentations or quizzes.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1E61DC-3F2D-4564-AFC4-B199D62E1133}"/>
              </a:ext>
            </a:extLst>
          </p:cNvPr>
          <p:cNvSpPr txBox="1"/>
          <p:nvPr/>
        </p:nvSpPr>
        <p:spPr>
          <a:xfrm>
            <a:off x="6383424" y="7037200"/>
            <a:ext cx="2181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From photographers and photobooths to festive decorations,</a:t>
            </a:r>
          </a:p>
          <a:p>
            <a:pPr algn="ctr">
              <a:tabLst>
                <a:tab pos="4210050" algn="l"/>
              </a:tabLst>
            </a:pPr>
            <a:r>
              <a:rPr lang="en-GB" sz="1400" dirty="0">
                <a:solidFill>
                  <a:schemeClr val="bg1"/>
                </a:solidFill>
                <a:latin typeface="Gotham Light" pitchFamily="50" charset="0"/>
              </a:rPr>
              <a:t>if you have any other ideas in mind, we’d be happy chat it through.</a:t>
            </a:r>
          </a:p>
        </p:txBody>
      </p:sp>
    </p:spTree>
    <p:extLst>
      <p:ext uri="{BB962C8B-B14F-4D97-AF65-F5344CB8AC3E}">
        <p14:creationId xmlns:p14="http://schemas.microsoft.com/office/powerpoint/2010/main" val="1427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23DACB9-E4D9-4DC2-841C-30D390268BC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indoor, shelf, book, sitting&#10;&#10;Description automatically generated">
            <a:extLst>
              <a:ext uri="{FF2B5EF4-FFF2-40B4-BE49-F238E27FC236}">
                <a16:creationId xmlns:a16="http://schemas.microsoft.com/office/drawing/2014/main" id="{2BC1DDBD-0F06-4805-BAE8-F1842AC2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99538" cy="8999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FA343-EE89-4377-B304-6FD1B936B8E2}"/>
              </a:ext>
            </a:extLst>
          </p:cNvPr>
          <p:cNvSpPr/>
          <p:nvPr/>
        </p:nvSpPr>
        <p:spPr>
          <a:xfrm>
            <a:off x="0" y="7179733"/>
            <a:ext cx="8999538" cy="1648178"/>
          </a:xfrm>
          <a:prstGeom prst="rect">
            <a:avLst/>
          </a:prstGeom>
          <a:solidFill>
            <a:schemeClr val="tx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For more information or to arrange a visit,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call our events team on 0203 006 5911 or </a:t>
            </a: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send an email to 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bookings@recordsbars.com</a:t>
            </a:r>
            <a:r>
              <a:rPr lang="en-GB" sz="1400" b="1" dirty="0">
                <a:solidFill>
                  <a:srgbClr val="FF0000"/>
                </a:solidFill>
                <a:latin typeface="Gotham Light" pitchFamily="50" charset="0"/>
              </a:rPr>
              <a:t> </a:t>
            </a:r>
          </a:p>
          <a:p>
            <a:pPr marL="343535" marR="344805" algn="ctr">
              <a:spcAft>
                <a:spcPts val="0"/>
              </a:spcAft>
            </a:pPr>
            <a:endParaRPr lang="en-GB" sz="1400" b="1" dirty="0">
              <a:solidFill>
                <a:schemeClr val="bg1"/>
              </a:solidFill>
              <a:latin typeface="Gotham Light" pitchFamily="50" charset="0"/>
            </a:endParaRPr>
          </a:p>
          <a:p>
            <a:pPr marL="343535" marR="344805" algn="ctr">
              <a:spcAft>
                <a:spcPts val="0"/>
              </a:spcAft>
            </a:pPr>
            <a:r>
              <a:rPr lang="en-GB" sz="1400" b="1" dirty="0">
                <a:solidFill>
                  <a:schemeClr val="bg1"/>
                </a:solidFill>
                <a:latin typeface="Gotham Light" pitchFamily="50" charset="0"/>
              </a:rPr>
              <a:t>Old Street Records, 350 – 354 Old Street, London EC1V 9NQ</a:t>
            </a:r>
            <a:endParaRPr lang="en-US" sz="1000" b="1" dirty="0">
              <a:solidFill>
                <a:schemeClr val="bg1"/>
              </a:solidFill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4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tabLst>
            <a:tab pos="4210050" algn="l"/>
          </a:tabLst>
          <a:defRPr sz="2200" b="1" dirty="0">
            <a:latin typeface="Bello Pro" panose="02000505020000020003" pitchFamily="50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1878</TotalTime>
  <Words>298</Words>
  <Application>Microsoft Macintosh PowerPoint</Application>
  <PresentationFormat>Custom</PresentationFormat>
  <Paragraphs>69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Bello Pro</vt:lpstr>
      <vt:lpstr>Calibri</vt:lpstr>
      <vt:lpstr>Calibri Light</vt:lpstr>
      <vt:lpstr>Gotham Bold</vt:lpstr>
      <vt:lpstr>Gotham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Rosie Johnstone</cp:lastModifiedBy>
  <cp:revision>107</cp:revision>
  <dcterms:created xsi:type="dcterms:W3CDTF">2018-07-19T09:46:14Z</dcterms:created>
  <dcterms:modified xsi:type="dcterms:W3CDTF">2024-07-23T09:05:01Z</dcterms:modified>
</cp:coreProperties>
</file>