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6" r:id="rId2"/>
    <p:sldId id="257" r:id="rId3"/>
    <p:sldId id="264" r:id="rId4"/>
    <p:sldId id="258" r:id="rId5"/>
    <p:sldId id="265" r:id="rId6"/>
    <p:sldId id="263" r:id="rId7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5" userDrawn="1">
          <p15:clr>
            <a:srgbClr val="A4A3A4"/>
          </p15:clr>
        </p15:guide>
        <p15:guide id="2" pos="2812" userDrawn="1">
          <p15:clr>
            <a:srgbClr val="A4A3A4"/>
          </p15:clr>
        </p15:guide>
        <p15:guide id="3" pos="2857" userDrawn="1">
          <p15:clr>
            <a:srgbClr val="A4A3A4"/>
          </p15:clr>
        </p15:guide>
        <p15:guide id="4" orient="horz" pos="2562" userDrawn="1">
          <p15:clr>
            <a:srgbClr val="A4A3A4"/>
          </p15:clr>
        </p15:guide>
        <p15:guide id="6" orient="horz" pos="1814" userDrawn="1">
          <p15:clr>
            <a:srgbClr val="A4A3A4"/>
          </p15:clr>
        </p15:guide>
        <p15:guide id="7" orient="horz" pos="1859" userDrawn="1">
          <p15:clr>
            <a:srgbClr val="A4A3A4"/>
          </p15:clr>
        </p15:guide>
        <p15:guide id="8" pos="113" userDrawn="1">
          <p15:clr>
            <a:srgbClr val="A4A3A4"/>
          </p15:clr>
        </p15:guide>
        <p15:guide id="9" pos="3674" userDrawn="1">
          <p15:clr>
            <a:srgbClr val="A4A3A4"/>
          </p15:clr>
        </p15:guide>
        <p15:guide id="10" pos="3855" userDrawn="1">
          <p15:clr>
            <a:srgbClr val="A4A3A4"/>
          </p15:clr>
        </p15:guide>
        <p15:guide id="11" pos="1814" userDrawn="1">
          <p15:clr>
            <a:srgbClr val="A4A3A4"/>
          </p15:clr>
        </p15:guide>
        <p15:guide id="12" pos="1995" userDrawn="1">
          <p15:clr>
            <a:srgbClr val="A4A3A4"/>
          </p15:clr>
        </p15:guide>
        <p15:guide id="13" pos="55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2336" y="192"/>
      </p:cViewPr>
      <p:guideLst>
        <p:guide orient="horz" pos="5375"/>
        <p:guide pos="2812"/>
        <p:guide pos="2857"/>
        <p:guide orient="horz" pos="2562"/>
        <p:guide orient="horz" pos="1814"/>
        <p:guide orient="horz" pos="1859"/>
        <p:guide pos="113"/>
        <p:guide pos="3674"/>
        <p:guide pos="3855"/>
        <p:guide pos="1814"/>
        <p:guide pos="1995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7E818-235E-41DD-844B-F70CF81038FB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927D6-F533-4833-A066-817BBF9B6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15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927D6-F533-4833-A066-817BBF9B66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57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927D6-F533-4833-A066-817BBF9B66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9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927D6-F533-4833-A066-817BBF9B66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5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927D6-F533-4833-A066-817BBF9B66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8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1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5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97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3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5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9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08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3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coterecord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ookings@recordsbar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0FBD486-6241-4AE5-8AF7-6C40F57F67B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building, outdoor, rain, stree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B295772-A9AB-45BF-A9E5-F0204A6835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245303"/>
            <a:ext cx="8999542" cy="9244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738360-8A8B-4326-8CA4-BF72D42F7B50}"/>
              </a:ext>
            </a:extLst>
          </p:cNvPr>
          <p:cNvSpPr txBox="1"/>
          <p:nvPr/>
        </p:nvSpPr>
        <p:spPr>
          <a:xfrm>
            <a:off x="2022431" y="213737"/>
            <a:ext cx="495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otham Light" pitchFamily="50" charset="0"/>
              </a:rPr>
              <a:t>CELEBRATE CHRISTMAS WITH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F1D103-8824-459D-92DB-B286DC49B9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658" y="583069"/>
            <a:ext cx="4854223" cy="20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6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BF19C0-DBFC-48B1-9F50-BA554507CFE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E788D30-466C-41DB-8C3B-5ED29188A6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30" y="4496381"/>
            <a:ext cx="9021798" cy="4617156"/>
          </a:xfrm>
          <a:prstGeom prst="rect">
            <a:avLst/>
          </a:prstGeom>
        </p:spPr>
      </p:pic>
      <p:pic>
        <p:nvPicPr>
          <p:cNvPr id="9" name="Picture 8" descr="A couple of people that are standing in front of a building&#10;&#10;Description automatically generated">
            <a:extLst>
              <a:ext uri="{FF2B5EF4-FFF2-40B4-BE49-F238E27FC236}">
                <a16:creationId xmlns:a16="http://schemas.microsoft.com/office/drawing/2014/main" id="{40C32656-A401-4160-B72D-87C7838882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610"/>
            <a:ext cx="4452921" cy="44529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4D5DF3-2334-41AD-8EA9-D2A2C9C970E2}"/>
              </a:ext>
            </a:extLst>
          </p:cNvPr>
          <p:cNvSpPr/>
          <p:nvPr/>
        </p:nvSpPr>
        <p:spPr>
          <a:xfrm>
            <a:off x="4499770" y="-5610"/>
            <a:ext cx="4510898" cy="44393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2200" b="1" dirty="0">
              <a:latin typeface="Bello Pro" panose="02000505020000020003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FDA164-4EF1-4DF1-9C4C-3F0C63524355}"/>
              </a:ext>
            </a:extLst>
          </p:cNvPr>
          <p:cNvSpPr/>
          <p:nvPr/>
        </p:nvSpPr>
        <p:spPr>
          <a:xfrm>
            <a:off x="4890783" y="69832"/>
            <a:ext cx="3728871" cy="4302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Want your Christmas party to sleigh this year? Let our talented elves organise your Christmas party.</a:t>
            </a:r>
          </a:p>
          <a:p>
            <a:pPr algn="ctr">
              <a:tabLst>
                <a:tab pos="4210050" algn="l"/>
              </a:tabLst>
            </a:pPr>
            <a:endParaRPr lang="en-GB" sz="1600" b="1" dirty="0">
              <a:latin typeface="Gotham Light" pitchFamily="50" charset="0"/>
            </a:endParaRPr>
          </a:p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With both private and open areas, we can help host any size and any style of festive knees-up.</a:t>
            </a:r>
          </a:p>
          <a:p>
            <a:pPr algn="ctr">
              <a:tabLst>
                <a:tab pos="4210050" algn="l"/>
              </a:tabLst>
            </a:pPr>
            <a:endParaRPr lang="en-GB" sz="1600" b="1" dirty="0">
              <a:latin typeface="Gotham Light" pitchFamily="50" charset="0"/>
            </a:endParaRPr>
          </a:p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There’s snow party like a Northcote </a:t>
            </a:r>
            <a:r>
              <a:rPr lang="en-GB" sz="1600" b="1">
                <a:latin typeface="Gotham Light" pitchFamily="50" charset="0"/>
              </a:rPr>
              <a:t>Records party</a:t>
            </a:r>
            <a:r>
              <a:rPr lang="en-GB" sz="1600" b="1" dirty="0">
                <a:latin typeface="Gotham Light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415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people, night&#10;&#10;Description automatically generated">
            <a:extLst>
              <a:ext uri="{FF2B5EF4-FFF2-40B4-BE49-F238E27FC236}">
                <a16:creationId xmlns:a16="http://schemas.microsoft.com/office/drawing/2014/main" id="{09D02FD3-C260-0BD5-2452-5A53C51A2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5188" y="5971618"/>
            <a:ext cx="4471818" cy="302422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D9040DE-D357-4EE9-85F2-C4D421FB6E5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E40011B-C850-460E-9D47-745C623F61AB}"/>
              </a:ext>
            </a:extLst>
          </p:cNvPr>
          <p:cNvSpPr/>
          <p:nvPr/>
        </p:nvSpPr>
        <p:spPr>
          <a:xfrm>
            <a:off x="4557088" y="17463"/>
            <a:ext cx="4442450" cy="58674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3600" b="1" spc="600" dirty="0">
              <a:solidFill>
                <a:schemeClr val="bg1"/>
              </a:solidFill>
              <a:latin typeface="Bello Pro" panose="02000505020000020003" pitchFamily="50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9E6CB21-3E46-4387-BA2E-8A011E4363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6039"/>
            <a:ext cx="4464190" cy="2879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5BD281-4C3B-40F5-A5BB-8A6B74774D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094"/>
            <a:ext cx="4465028" cy="2952749"/>
          </a:xfrm>
          <a:prstGeom prst="rect">
            <a:avLst/>
          </a:prstGeom>
        </p:spPr>
      </p:pic>
      <p:pic>
        <p:nvPicPr>
          <p:cNvPr id="12" name="Picture 11" descr="A person sitting at a table with a birthday cake&#10;&#10;Description automatically generated">
            <a:extLst>
              <a:ext uri="{FF2B5EF4-FFF2-40B4-BE49-F238E27FC236}">
                <a16:creationId xmlns:a16="http://schemas.microsoft.com/office/drawing/2014/main" id="{DF7F7A84-A33A-47E7-8C62-549D8EC411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75350"/>
            <a:ext cx="4468096" cy="30223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D9F923-2857-4CA3-AF0F-721268DFD6C6}"/>
              </a:ext>
            </a:extLst>
          </p:cNvPr>
          <p:cNvGrpSpPr/>
          <p:nvPr/>
        </p:nvGrpSpPr>
        <p:grpSpPr>
          <a:xfrm>
            <a:off x="4517238" y="772754"/>
            <a:ext cx="4516016" cy="3561335"/>
            <a:chOff x="4519403" y="561930"/>
            <a:chExt cx="4516016" cy="356133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A18CB6-5EBC-40C8-BC46-A823393F08E3}"/>
                </a:ext>
              </a:extLst>
            </p:cNvPr>
            <p:cNvSpPr txBox="1"/>
            <p:nvPr/>
          </p:nvSpPr>
          <p:spPr>
            <a:xfrm>
              <a:off x="4547353" y="561930"/>
              <a:ext cx="446011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210050" algn="l"/>
                </a:tabLst>
              </a:pPr>
              <a:r>
                <a:rPr lang="en-GB" sz="32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Areas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A85532-7EB9-4F30-9888-EAEED57FF7BD}"/>
                </a:ext>
              </a:extLst>
            </p:cNvPr>
            <p:cNvSpPr txBox="1"/>
            <p:nvPr/>
          </p:nvSpPr>
          <p:spPr>
            <a:xfrm>
              <a:off x="4519403" y="1507164"/>
              <a:ext cx="4516016" cy="2616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Bold" pitchFamily="50" charset="0"/>
                </a:rPr>
                <a:t>Tables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b="1" dirty="0">
                  <a:solidFill>
                    <a:schemeClr val="bg1"/>
                  </a:solidFill>
                  <a:latin typeface="Gotham Light" pitchFamily="50" charset="0"/>
                </a:rPr>
                <a:t>6</a:t>
              </a:r>
              <a:r>
                <a:rPr lang="en-GB" sz="1800" b="1" dirty="0">
                  <a:solidFill>
                    <a:schemeClr val="bg1"/>
                  </a:solidFill>
                  <a:latin typeface="Gotham Light" pitchFamily="50" charset="0"/>
                </a:rPr>
                <a:t>+ people</a:t>
              </a:r>
            </a:p>
            <a:p>
              <a:pPr algn="ctr">
                <a:tabLst>
                  <a:tab pos="4210050" algn="l"/>
                </a:tabLst>
              </a:pPr>
              <a:endParaRPr lang="en-GB" sz="2800" b="1" dirty="0">
                <a:solidFill>
                  <a:schemeClr val="bg1"/>
                </a:solidFill>
                <a:latin typeface="Gotham Light" pitchFamily="50" charset="0"/>
              </a:endParaRP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Bold" pitchFamily="50" charset="0"/>
                </a:rPr>
                <a:t>Booth Spaces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Light" pitchFamily="50" charset="0"/>
                </a:rPr>
                <a:t>10 – 30 people</a:t>
              </a:r>
            </a:p>
            <a:p>
              <a:pPr algn="ctr">
                <a:tabLst>
                  <a:tab pos="4210050" algn="l"/>
                </a:tabLst>
              </a:pPr>
              <a:endParaRPr lang="en-GB" sz="2800" b="1" dirty="0">
                <a:solidFill>
                  <a:schemeClr val="bg1"/>
                </a:solidFill>
                <a:latin typeface="Gotham Light" pitchFamily="50" charset="0"/>
              </a:endParaRPr>
            </a:p>
            <a:p>
              <a:pPr algn="ctr">
                <a:tabLst>
                  <a:tab pos="4210050" algn="l"/>
                </a:tabLst>
              </a:pPr>
              <a:r>
                <a:rPr lang="en-GB" sz="1800" b="1" dirty="0">
                  <a:solidFill>
                    <a:schemeClr val="bg1"/>
                  </a:solidFill>
                  <a:latin typeface="Gotham Bold" pitchFamily="50" charset="0"/>
                </a:rPr>
                <a:t>Full Venue 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b="1" dirty="0">
                  <a:solidFill>
                    <a:schemeClr val="bg1"/>
                  </a:solidFill>
                  <a:latin typeface="Gotham Light" pitchFamily="50" charset="0"/>
                </a:rPr>
                <a:t>180</a:t>
              </a:r>
              <a:r>
                <a:rPr lang="en-GB" sz="1800" b="1" dirty="0">
                  <a:solidFill>
                    <a:schemeClr val="bg1"/>
                  </a:solidFill>
                  <a:latin typeface="Gotham Light" pitchFamily="50" charset="0"/>
                </a:rPr>
                <a:t> people</a:t>
              </a:r>
            </a:p>
          </p:txBody>
        </p:sp>
      </p:grpSp>
      <p:pic>
        <p:nvPicPr>
          <p:cNvPr id="4" name="Picture 3" descr="A picture containing text, person, people, group&#10;&#10;Description automatically generated">
            <a:extLst>
              <a:ext uri="{FF2B5EF4-FFF2-40B4-BE49-F238E27FC236}">
                <a16:creationId xmlns:a16="http://schemas.microsoft.com/office/drawing/2014/main" id="{4287DA57-2C6A-4A02-2D09-C0F7523C59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37918"/>
            <a:ext cx="4468607" cy="28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9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person, woman, holding, indoor&#10;&#10;Description automatically generated">
            <a:extLst>
              <a:ext uri="{FF2B5EF4-FFF2-40B4-BE49-F238E27FC236}">
                <a16:creationId xmlns:a16="http://schemas.microsoft.com/office/drawing/2014/main" id="{C5139C0D-A569-45A1-AAFC-2C97CA53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1"/>
            <a:ext cx="8999538" cy="90091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F4C700-7132-4612-BA1B-A4F616AFD31A}"/>
              </a:ext>
            </a:extLst>
          </p:cNvPr>
          <p:cNvSpPr/>
          <p:nvPr/>
        </p:nvSpPr>
        <p:spPr>
          <a:xfrm>
            <a:off x="5858057" y="247961"/>
            <a:ext cx="2224431" cy="80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r>
              <a:rPr lang="en-GB" sz="3200" dirty="0">
                <a:solidFill>
                  <a:schemeClr val="bg1"/>
                </a:solidFill>
                <a:latin typeface="Bello Pro" panose="02000505020000020003" pitchFamily="50" charset="0"/>
              </a:rPr>
              <a:t>Packages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5564FF-D4A5-9BDE-99C7-98A14FA3FA97}"/>
              </a:ext>
            </a:extLst>
          </p:cNvPr>
          <p:cNvGrpSpPr/>
          <p:nvPr/>
        </p:nvGrpSpPr>
        <p:grpSpPr>
          <a:xfrm>
            <a:off x="5239246" y="1047518"/>
            <a:ext cx="3511060" cy="2122662"/>
            <a:chOff x="5229971" y="1129366"/>
            <a:chExt cx="3625086" cy="20762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37048-40C2-4E3F-A8F7-AA723BCF8BA8}"/>
                </a:ext>
              </a:extLst>
            </p:cNvPr>
            <p:cNvSpPr/>
            <p:nvPr/>
          </p:nvSpPr>
          <p:spPr>
            <a:xfrm>
              <a:off x="5229971" y="1129366"/>
              <a:ext cx="3480606" cy="2076264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DE0FB4-797C-4334-92E3-C3A1BDA68D56}"/>
                </a:ext>
              </a:extLst>
            </p:cNvPr>
            <p:cNvSpPr txBox="1"/>
            <p:nvPr/>
          </p:nvSpPr>
          <p:spPr>
            <a:xfrm>
              <a:off x="5625094" y="1308492"/>
              <a:ext cx="269035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At The X-Mas Party Hop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£115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09DCA5-E402-4224-9BDF-8D63B0940747}"/>
                </a:ext>
              </a:extLst>
            </p:cNvPr>
            <p:cNvSpPr txBox="1"/>
            <p:nvPr/>
          </p:nvSpPr>
          <p:spPr>
            <a:xfrm>
              <a:off x="5269936" y="2534629"/>
              <a:ext cx="3585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12 x Beer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6 x Pizza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0501C3E-3133-4365-4759-686F22F1F1D3}"/>
              </a:ext>
            </a:extLst>
          </p:cNvPr>
          <p:cNvGrpSpPr/>
          <p:nvPr/>
        </p:nvGrpSpPr>
        <p:grpSpPr>
          <a:xfrm>
            <a:off x="5241201" y="5847370"/>
            <a:ext cx="3511060" cy="2326712"/>
            <a:chOff x="5241054" y="6139572"/>
            <a:chExt cx="3614003" cy="228399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46AD6-2374-4735-974C-35B9E5C80346}"/>
                </a:ext>
              </a:extLst>
            </p:cNvPr>
            <p:cNvSpPr/>
            <p:nvPr/>
          </p:nvSpPr>
          <p:spPr>
            <a:xfrm>
              <a:off x="5241054" y="6139572"/>
              <a:ext cx="3480606" cy="228399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150C8D-37A5-46F7-A065-7FBAC5F37E13}"/>
                </a:ext>
              </a:extLst>
            </p:cNvPr>
            <p:cNvSpPr txBox="1"/>
            <p:nvPr/>
          </p:nvSpPr>
          <p:spPr>
            <a:xfrm>
              <a:off x="5636178" y="6318699"/>
              <a:ext cx="269035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Let It Snow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£300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BC9C1E-E694-4E0A-B8C5-B8121CB7B405}"/>
                </a:ext>
              </a:extLst>
            </p:cNvPr>
            <p:cNvSpPr txBox="1"/>
            <p:nvPr/>
          </p:nvSpPr>
          <p:spPr>
            <a:xfrm>
              <a:off x="5252139" y="7298045"/>
              <a:ext cx="35740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4 x Prosecco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24 x Beer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6 x Pizza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C25A2F-6765-4B74-9DCE-A958AF636CF5}"/>
                </a:ext>
              </a:extLst>
            </p:cNvPr>
            <p:cNvSpPr txBox="1"/>
            <p:nvPr/>
          </p:nvSpPr>
          <p:spPr>
            <a:xfrm>
              <a:off x="5343998" y="8036709"/>
              <a:ext cx="35110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  <a:latin typeface="Gotham Light" pitchFamily="50" charset="0"/>
                </a:rPr>
                <a:t>*T&amp;Cs apply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61C29F-27D2-3236-F4BE-04D2F5CC08EE}"/>
              </a:ext>
            </a:extLst>
          </p:cNvPr>
          <p:cNvGrpSpPr/>
          <p:nvPr/>
        </p:nvGrpSpPr>
        <p:grpSpPr>
          <a:xfrm>
            <a:off x="5218256" y="3527039"/>
            <a:ext cx="3412000" cy="1945459"/>
            <a:chOff x="5229971" y="3636517"/>
            <a:chExt cx="3511059" cy="19454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C606DD-CCA9-47E3-AC59-D0F63079304E}"/>
                </a:ext>
              </a:extLst>
            </p:cNvPr>
            <p:cNvSpPr/>
            <p:nvPr/>
          </p:nvSpPr>
          <p:spPr>
            <a:xfrm>
              <a:off x="5229971" y="3636517"/>
              <a:ext cx="3480606" cy="1945459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0CE0DE-DDA8-423E-8D78-4A2363D30C0D}"/>
                </a:ext>
              </a:extLst>
            </p:cNvPr>
            <p:cNvSpPr txBox="1"/>
            <p:nvPr/>
          </p:nvSpPr>
          <p:spPr>
            <a:xfrm>
              <a:off x="5625094" y="3815644"/>
              <a:ext cx="269035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chemeClr val="bg1"/>
                  </a:solidFill>
                  <a:latin typeface="Bello Pro" panose="02000505020000020003" pitchFamily="50" charset="0"/>
                </a:rPr>
                <a:t>Rockin</a:t>
              </a:r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’ Around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£180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5A2EE0-FB0E-4384-9858-CF3E72BC8734}"/>
                </a:ext>
              </a:extLst>
            </p:cNvPr>
            <p:cNvSpPr txBox="1"/>
            <p:nvPr/>
          </p:nvSpPr>
          <p:spPr>
            <a:xfrm>
              <a:off x="5229971" y="4615863"/>
              <a:ext cx="35110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2 x Prosecco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12 x Beer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6 x Pizza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66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omen dancing in a bar&#10;&#10;Description automatically generated">
            <a:extLst>
              <a:ext uri="{FF2B5EF4-FFF2-40B4-BE49-F238E27FC236}">
                <a16:creationId xmlns:a16="http://schemas.microsoft.com/office/drawing/2014/main" id="{101E8F77-B0C0-7638-2AC5-64D810C2E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732146-05F1-5C92-3AC3-A8D7806D0704}"/>
              </a:ext>
            </a:extLst>
          </p:cNvPr>
          <p:cNvGrpSpPr/>
          <p:nvPr/>
        </p:nvGrpSpPr>
        <p:grpSpPr>
          <a:xfrm>
            <a:off x="4814984" y="6372901"/>
            <a:ext cx="4256697" cy="2208456"/>
            <a:chOff x="4742841" y="5832885"/>
            <a:chExt cx="4256697" cy="22084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46AD6-2374-4735-974C-35B9E5C80346}"/>
                </a:ext>
              </a:extLst>
            </p:cNvPr>
            <p:cNvSpPr/>
            <p:nvPr/>
          </p:nvSpPr>
          <p:spPr>
            <a:xfrm>
              <a:off x="4742841" y="5832885"/>
              <a:ext cx="4004906" cy="2208456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150C8D-37A5-46F7-A065-7FBAC5F37E13}"/>
                </a:ext>
              </a:extLst>
            </p:cNvPr>
            <p:cNvSpPr txBox="1"/>
            <p:nvPr/>
          </p:nvSpPr>
          <p:spPr>
            <a:xfrm>
              <a:off x="5126710" y="6015362"/>
              <a:ext cx="30956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Cocktail Jugs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£65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Serves 12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BC9C1E-E694-4E0A-B8C5-B8121CB7B405}"/>
                </a:ext>
              </a:extLst>
            </p:cNvPr>
            <p:cNvSpPr txBox="1"/>
            <p:nvPr/>
          </p:nvSpPr>
          <p:spPr>
            <a:xfrm>
              <a:off x="4887128" y="7089997"/>
              <a:ext cx="41124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 err="1">
                  <a:solidFill>
                    <a:schemeClr val="bg1"/>
                  </a:solidFill>
                  <a:latin typeface="Gotham Light" pitchFamily="50" charset="0"/>
                </a:rPr>
                <a:t>Gingle</a:t>
              </a: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 Berry Collins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Bad Santa’s Punch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Records Winter Punch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D5B5A4-2453-C3C7-3BC9-F529F2FCABC1}"/>
              </a:ext>
            </a:extLst>
          </p:cNvPr>
          <p:cNvGrpSpPr/>
          <p:nvPr/>
        </p:nvGrpSpPr>
        <p:grpSpPr>
          <a:xfrm>
            <a:off x="4742841" y="3395541"/>
            <a:ext cx="4004906" cy="2080000"/>
            <a:chOff x="4840941" y="1129366"/>
            <a:chExt cx="4004906" cy="208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37048-40C2-4E3F-A8F7-AA723BCF8BA8}"/>
                </a:ext>
              </a:extLst>
            </p:cNvPr>
            <p:cNvSpPr/>
            <p:nvPr/>
          </p:nvSpPr>
          <p:spPr>
            <a:xfrm>
              <a:off x="4840941" y="1129366"/>
              <a:ext cx="4004906" cy="20800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09DCA5-E402-4224-9BDF-8D63B0940747}"/>
                </a:ext>
              </a:extLst>
            </p:cNvPr>
            <p:cNvSpPr txBox="1"/>
            <p:nvPr/>
          </p:nvSpPr>
          <p:spPr>
            <a:xfrm>
              <a:off x="4985228" y="1989620"/>
              <a:ext cx="38606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Pizza Party: 6 Pizza £55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Prosecco Pack: 2 Prosecco £70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House Wine Bundle: 2 Bottles £40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Camden Beer Bucket: 12 Bottles £65 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F4C700-7132-4612-BA1B-A4F616AFD31A}"/>
                </a:ext>
              </a:extLst>
            </p:cNvPr>
            <p:cNvSpPr/>
            <p:nvPr/>
          </p:nvSpPr>
          <p:spPr>
            <a:xfrm>
              <a:off x="5778032" y="1300514"/>
              <a:ext cx="2224431" cy="80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r>
                <a:rPr lang="en-GB" sz="32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Bundles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3214C2-D669-9B4E-04EC-5F92F3EFC53E}"/>
              </a:ext>
            </a:extLst>
          </p:cNvPr>
          <p:cNvGrpSpPr/>
          <p:nvPr/>
        </p:nvGrpSpPr>
        <p:grpSpPr>
          <a:xfrm>
            <a:off x="4742841" y="418181"/>
            <a:ext cx="4256697" cy="2080000"/>
            <a:chOff x="4742841" y="418181"/>
            <a:chExt cx="4256697" cy="208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C34F758-2F71-B1B7-D6CD-1C4569305CF9}"/>
                </a:ext>
              </a:extLst>
            </p:cNvPr>
            <p:cNvSpPr/>
            <p:nvPr/>
          </p:nvSpPr>
          <p:spPr>
            <a:xfrm>
              <a:off x="4742841" y="418181"/>
              <a:ext cx="4004906" cy="20800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9581D4-3D85-D800-E657-DD4DA5444CF0}"/>
                </a:ext>
              </a:extLst>
            </p:cNvPr>
            <p:cNvSpPr txBox="1"/>
            <p:nvPr/>
          </p:nvSpPr>
          <p:spPr>
            <a:xfrm>
              <a:off x="5126709" y="632268"/>
              <a:ext cx="30956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Shot Trays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£65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Serves 12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4851C7-1F5D-E70C-7632-824C3D73A168}"/>
                </a:ext>
              </a:extLst>
            </p:cNvPr>
            <p:cNvSpPr txBox="1"/>
            <p:nvPr/>
          </p:nvSpPr>
          <p:spPr>
            <a:xfrm>
              <a:off x="4887128" y="1715866"/>
              <a:ext cx="4112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Santa’s Lil Helpers (Strawberry </a:t>
              </a:r>
              <a:r>
                <a:rPr lang="en-GB" sz="1400" dirty="0" err="1">
                  <a:solidFill>
                    <a:schemeClr val="bg1"/>
                  </a:solidFill>
                  <a:latin typeface="Gotham Light" pitchFamily="50" charset="0"/>
                </a:rPr>
                <a:t>Margs</a:t>
              </a: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Twisted Tidings (Baby Guinness)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01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BA1ED7D8-48AF-F630-E875-7CFE68AD92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63BB771-666A-4155-9330-987BF0CCF02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1CFA343-EE89-4377-B304-6FD1B936B8E2}"/>
              </a:ext>
            </a:extLst>
          </p:cNvPr>
          <p:cNvSpPr/>
          <p:nvPr/>
        </p:nvSpPr>
        <p:spPr>
          <a:xfrm>
            <a:off x="0" y="7085262"/>
            <a:ext cx="8999538" cy="164817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bg1"/>
              </a:solidFill>
              <a:latin typeface="Gotham Light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709B13-9B40-02DB-20EC-CA084CE096E5}"/>
              </a:ext>
            </a:extLst>
          </p:cNvPr>
          <p:cNvSpPr/>
          <p:nvPr/>
        </p:nvSpPr>
        <p:spPr>
          <a:xfrm>
            <a:off x="0" y="7085261"/>
            <a:ext cx="8999538" cy="1648178"/>
          </a:xfrm>
          <a:prstGeom prst="rect">
            <a:avLst/>
          </a:prstGeom>
          <a:solidFill>
            <a:srgbClr val="0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For more information or to arrange a visit, </a:t>
            </a:r>
          </a:p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call our events team on 0203 006 5911 or </a:t>
            </a:r>
          </a:p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send an email to</a:t>
            </a:r>
            <a:r>
              <a:rPr lang="en-GB" sz="1400" b="1" dirty="0">
                <a:solidFill>
                  <a:srgbClr val="FF0000"/>
                </a:solidFill>
                <a:latin typeface="Gotham Light" pitchFamily="50" charset="0"/>
              </a:rPr>
              <a:t> </a:t>
            </a:r>
            <a:r>
              <a:rPr lang="en-GB" sz="1400" b="1" dirty="0">
                <a:solidFill>
                  <a:srgbClr val="FF0000"/>
                </a:solidFill>
                <a:latin typeface="Gotham Light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bookings@recordsbars.com</a:t>
            </a:r>
            <a:r>
              <a:rPr lang="en-GB" sz="1400" b="1" dirty="0">
                <a:solidFill>
                  <a:srgbClr val="FF0000"/>
                </a:solidFill>
                <a:latin typeface="Gotham Light" pitchFamily="50" charset="0"/>
              </a:rPr>
              <a:t> </a:t>
            </a:r>
          </a:p>
          <a:p>
            <a:pPr marL="343535" marR="344805" algn="ctr">
              <a:spcAft>
                <a:spcPts val="0"/>
              </a:spcAft>
            </a:pPr>
            <a:endParaRPr lang="en-GB" sz="1400" b="1" dirty="0">
              <a:solidFill>
                <a:schemeClr val="bg1"/>
              </a:solidFill>
              <a:latin typeface="Gotham Light" pitchFamily="50" charset="0"/>
            </a:endParaRPr>
          </a:p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Northcote Records, 8 – 10 Northcote Road, London SW11 1NT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7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tabLst>
            <a:tab pos="4210050" algn="l"/>
          </a:tabLst>
          <a:defRPr sz="2200" b="1" dirty="0">
            <a:latin typeface="Bello Pro" panose="02000505020000020003" pitchFamily="50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2211</TotalTime>
  <Words>220</Words>
  <Application>Microsoft Macintosh PowerPoint</Application>
  <PresentationFormat>Custom</PresentationFormat>
  <Paragraphs>56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Bello Pro</vt:lpstr>
      <vt:lpstr>Calibri</vt:lpstr>
      <vt:lpstr>Calibri Light</vt:lpstr>
      <vt:lpstr>Gotham Bold</vt:lpstr>
      <vt:lpstr>Gotham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</dc:creator>
  <cp:lastModifiedBy>Rosie Johnstone</cp:lastModifiedBy>
  <cp:revision>119</cp:revision>
  <dcterms:created xsi:type="dcterms:W3CDTF">2018-07-19T09:46:14Z</dcterms:created>
  <dcterms:modified xsi:type="dcterms:W3CDTF">2024-07-23T09:04:38Z</dcterms:modified>
</cp:coreProperties>
</file>